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docProps/core.xml" ContentType="application/vnd.openxmlformats-package.core-properties+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84" r:id="rId1"/>
  </p:sldMasterIdLst>
  <p:notesMasterIdLst>
    <p:notesMasterId r:id="rId12"/>
  </p:notesMasterIdLst>
  <p:sldIdLst>
    <p:sldId id="256" r:id="rId2"/>
    <p:sldId id="258" r:id="rId3"/>
    <p:sldId id="259" r:id="rId4"/>
    <p:sldId id="260" r:id="rId5"/>
    <p:sldId id="262" r:id="rId6"/>
    <p:sldId id="261" r:id="rId7"/>
    <p:sldId id="263" r:id="rId8"/>
    <p:sldId id="264" r:id="rId9"/>
    <p:sldId id="265" r:id="rId10"/>
    <p:sldId id="266"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FF00"/>
    <a:srgbClr val="FF80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76529" autoAdjust="0"/>
  </p:normalViewPr>
  <p:slideViewPr>
    <p:cSldViewPr snapToGrid="0" snapToObjects="1">
      <p:cViewPr varScale="1">
        <p:scale>
          <a:sx n="109" d="100"/>
          <a:sy n="109" d="100"/>
        </p:scale>
        <p:origin x="-16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presProps" Target="presProps.xml"/><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theme" Target="theme/theme1.xml"/><Relationship Id="rId8" Type="http://schemas.openxmlformats.org/officeDocument/2006/relationships/slide" Target="slides/slide7.xml"/><Relationship Id="rId13" Type="http://schemas.openxmlformats.org/officeDocument/2006/relationships/printerSettings" Target="printerSettings/printerSettings1.bin"/><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viewProps" Target="viewProps.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7CC852-DE4C-774D-B428-C9273BF69453}" type="datetimeFigureOut">
              <a:rPr lang="en-US" smtClean="0"/>
              <a:pPr/>
              <a:t>2/28/11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419A93-14CD-DB43-9F6D-E62C259FE2B6}"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2D419A93-14CD-DB43-9F6D-E62C259FE2B6}" type="slidenum">
              <a:rPr lang="en-US" smtClean="0"/>
              <a:pPr/>
              <a:t>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419A93-14CD-DB43-9F6D-E62C259FE2B6}"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20A07B-AE6A-3B41-9EDB-8BAED22360FD}" type="datetimeFigureOut">
              <a:rPr lang="en-US" smtClean="0"/>
              <a:pPr/>
              <a:t>2/28/11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48EABD-AF1F-1540-85B6-4DC00BF3B1B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20A07B-AE6A-3B41-9EDB-8BAED22360FD}" type="datetimeFigureOut">
              <a:rPr lang="en-US" smtClean="0"/>
              <a:pPr/>
              <a:t>2/28/11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48EABD-AF1F-1540-85B6-4DC00BF3B1B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20A07B-AE6A-3B41-9EDB-8BAED22360FD}" type="datetimeFigureOut">
              <a:rPr lang="en-US" smtClean="0"/>
              <a:pPr/>
              <a:t>2/28/11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48EABD-AF1F-1540-85B6-4DC00BF3B1B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20A07B-AE6A-3B41-9EDB-8BAED22360FD}" type="datetimeFigureOut">
              <a:rPr lang="en-US" smtClean="0"/>
              <a:pPr/>
              <a:t>2/28/11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48EABD-AF1F-1540-85B6-4DC00BF3B1B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20A07B-AE6A-3B41-9EDB-8BAED22360FD}" type="datetimeFigureOut">
              <a:rPr lang="en-US" smtClean="0"/>
              <a:pPr/>
              <a:t>2/28/11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48EABD-AF1F-1540-85B6-4DC00BF3B1B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20A07B-AE6A-3B41-9EDB-8BAED22360FD}" type="datetimeFigureOut">
              <a:rPr lang="en-US" smtClean="0"/>
              <a:pPr/>
              <a:t>2/28/11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48EABD-AF1F-1540-85B6-4DC00BF3B1B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20A07B-AE6A-3B41-9EDB-8BAED22360FD}" type="datetimeFigureOut">
              <a:rPr lang="en-US" smtClean="0"/>
              <a:pPr/>
              <a:t>2/28/11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E48EABD-AF1F-1540-85B6-4DC00BF3B1B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20A07B-AE6A-3B41-9EDB-8BAED22360FD}" type="datetimeFigureOut">
              <a:rPr lang="en-US" smtClean="0"/>
              <a:pPr/>
              <a:t>2/28/11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E48EABD-AF1F-1540-85B6-4DC00BF3B1B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20A07B-AE6A-3B41-9EDB-8BAED22360FD}" type="datetimeFigureOut">
              <a:rPr lang="en-US" smtClean="0"/>
              <a:pPr/>
              <a:t>2/28/11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E48EABD-AF1F-1540-85B6-4DC00BF3B1B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20A07B-AE6A-3B41-9EDB-8BAED22360FD}" type="datetimeFigureOut">
              <a:rPr lang="en-US" smtClean="0"/>
              <a:pPr/>
              <a:t>2/28/11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48EABD-AF1F-1540-85B6-4DC00BF3B1B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20A07B-AE6A-3B41-9EDB-8BAED22360FD}" type="datetimeFigureOut">
              <a:rPr lang="en-US" smtClean="0"/>
              <a:pPr/>
              <a:t>2/28/11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48EABD-AF1F-1540-85B6-4DC00BF3B1B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20A07B-AE6A-3B41-9EDB-8BAED22360FD}" type="datetimeFigureOut">
              <a:rPr lang="en-US" smtClean="0"/>
              <a:pPr/>
              <a:t>2/28/11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48EABD-AF1F-1540-85B6-4DC00BF3B1B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6" Type="http://schemas.openxmlformats.org/officeDocument/2006/relationships/hyperlink" Target="http://hayward-hsschoolfusion.us/" TargetMode="External"/><Relationship Id="rId4" Type="http://schemas.openxmlformats.org/officeDocument/2006/relationships/hyperlink" Target="http://www.sportsdesktopwallpaper.net/" TargetMode="External"/><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hyperlink" Target="http://www.cityofsacramento.org/" TargetMode="External"/><Relationship Id="rId5" Type="http://schemas.openxmlformats.org/officeDocument/2006/relationships/hyperlink" Target="http://www.123sf.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4" Type="http://schemas.openxmlformats.org/officeDocument/2006/relationships/image" Target="../media/image8.jpeg"/><Relationship Id="rId5" Type="http://schemas.openxmlformats.org/officeDocument/2006/relationships/image" Target="../media/image9.jpeg"/><Relationship Id="rId7"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2.xml"/><Relationship Id="rId9" Type="http://schemas.openxmlformats.org/officeDocument/2006/relationships/image" Target="../media/image13.jpeg"/><Relationship Id="rId3" Type="http://schemas.openxmlformats.org/officeDocument/2006/relationships/image" Target="../media/image7.jpeg"/><Relationship Id="rId6"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77377"/>
            <a:ext cx="7772400" cy="1470025"/>
          </a:xfrm>
        </p:spPr>
        <p:txBody>
          <a:bodyPr/>
          <a:lstStyle/>
          <a:p>
            <a:r>
              <a:rPr lang="en-US" dirty="0" smtClean="0">
                <a:solidFill>
                  <a:srgbClr val="FFFF00"/>
                </a:solidFill>
                <a:latin typeface="Engravers MT"/>
                <a:cs typeface="Engravers MT"/>
              </a:rPr>
              <a:t>Planet Volvox</a:t>
            </a:r>
            <a:endParaRPr lang="en-US" dirty="0">
              <a:solidFill>
                <a:srgbClr val="FFFF00"/>
              </a:solidFill>
              <a:latin typeface="Engravers MT"/>
              <a:cs typeface="Engravers MT"/>
            </a:endParaRPr>
          </a:p>
        </p:txBody>
      </p:sp>
      <p:sp>
        <p:nvSpPr>
          <p:cNvPr id="3" name="Subtitle 2"/>
          <p:cNvSpPr>
            <a:spLocks noGrp="1"/>
          </p:cNvSpPr>
          <p:nvPr>
            <p:ph type="subTitle" idx="1"/>
          </p:nvPr>
        </p:nvSpPr>
        <p:spPr>
          <a:xfrm>
            <a:off x="3463728" y="6181261"/>
            <a:ext cx="5364050" cy="523220"/>
          </a:xfrm>
        </p:spPr>
        <p:txBody>
          <a:bodyPr vert="horz" wrap="square">
            <a:spAutoFit/>
          </a:bodyPr>
          <a:lstStyle/>
          <a:p>
            <a:r>
              <a:rPr lang="en-US" sz="2800" dirty="0" smtClean="0">
                <a:solidFill>
                  <a:srgbClr val="FFFF00"/>
                </a:solidFill>
              </a:rPr>
              <a:t>By: Jerra, Madisen, Alex, and Shawn</a:t>
            </a:r>
            <a:endParaRPr lang="en-US" sz="2800"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Picture Websites</a:t>
            </a:r>
            <a:endParaRPr lang="en-US" dirty="0">
              <a:solidFill>
                <a:schemeClr val="tx2"/>
              </a:solidFill>
            </a:endParaRPr>
          </a:p>
        </p:txBody>
      </p:sp>
      <p:sp>
        <p:nvSpPr>
          <p:cNvPr id="3" name="Content Placeholder 2"/>
          <p:cNvSpPr>
            <a:spLocks noGrp="1"/>
          </p:cNvSpPr>
          <p:nvPr>
            <p:ph idx="1"/>
          </p:nvPr>
        </p:nvSpPr>
        <p:spPr/>
        <p:txBody>
          <a:bodyPr>
            <a:normAutofit fontScale="92500" lnSpcReduction="20000"/>
          </a:bodyPr>
          <a:lstStyle/>
          <a:p>
            <a:r>
              <a:rPr lang="en-US" dirty="0" smtClean="0">
                <a:hlinkClick r:id="rId3"/>
              </a:rPr>
              <a:t>http://www.electricityforum.com</a:t>
            </a:r>
          </a:p>
          <a:p>
            <a:r>
              <a:rPr lang="en-US" dirty="0" smtClean="0">
                <a:hlinkClick r:id="rId3"/>
              </a:rPr>
              <a:t>http://www.educatorssoutlet.com</a:t>
            </a:r>
          </a:p>
          <a:p>
            <a:r>
              <a:rPr lang="en-US" dirty="0" smtClean="0">
                <a:hlinkClick r:id="rId3"/>
              </a:rPr>
              <a:t>http://bakati.com</a:t>
            </a:r>
          </a:p>
          <a:p>
            <a:r>
              <a:rPr lang="en-US" dirty="0" smtClean="0">
                <a:hlinkClick r:id="rId3"/>
              </a:rPr>
              <a:t>http://s723.photobucket.com</a:t>
            </a:r>
          </a:p>
          <a:p>
            <a:r>
              <a:rPr lang="en-US" dirty="0" smtClean="0">
                <a:hlinkClick r:id="rId3"/>
              </a:rPr>
              <a:t>http://imagesbusinessweek.com</a:t>
            </a:r>
          </a:p>
          <a:p>
            <a:r>
              <a:rPr lang="en-US" dirty="0" smtClean="0">
                <a:hlinkClick r:id="rId3"/>
              </a:rPr>
              <a:t>http://www.cityofsacramento.org</a:t>
            </a:r>
            <a:endParaRPr lang="en-US" dirty="0" smtClean="0"/>
          </a:p>
          <a:p>
            <a:r>
              <a:rPr lang="en-US" dirty="0" smtClean="0">
                <a:hlinkClick r:id="rId4"/>
              </a:rPr>
              <a:t>http://www.sportsdesktopwallpaper.net</a:t>
            </a:r>
            <a:endParaRPr lang="en-US" dirty="0" smtClean="0"/>
          </a:p>
          <a:p>
            <a:r>
              <a:rPr lang="en-US" dirty="0" smtClean="0">
                <a:hlinkClick r:id="rId5"/>
              </a:rPr>
              <a:t>http://www.123sf.com</a:t>
            </a:r>
            <a:endParaRPr lang="en-US" dirty="0" smtClean="0"/>
          </a:p>
          <a:p>
            <a:r>
              <a:rPr lang="en-US" smtClean="0">
                <a:hlinkClick r:id="rId6"/>
              </a:rPr>
              <a:t>http://hayward-hsschoolfusion.us</a:t>
            </a:r>
            <a:endParaRPr lang="en-US"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Laws</a:t>
            </a:r>
            <a:endParaRPr lang="en-US" dirty="0"/>
          </a:p>
        </p:txBody>
      </p:sp>
      <p:sp>
        <p:nvSpPr>
          <p:cNvPr id="3" name="Content Placeholder 2"/>
          <p:cNvSpPr>
            <a:spLocks noGrp="1"/>
          </p:cNvSpPr>
          <p:nvPr>
            <p:ph idx="1"/>
          </p:nvPr>
        </p:nvSpPr>
        <p:spPr>
          <a:xfrm>
            <a:off x="0" y="1136073"/>
            <a:ext cx="9144000" cy="4253345"/>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buFont typeface="+mj-lt"/>
              <a:buAutoNum type="arabicPeriod"/>
            </a:pPr>
            <a:r>
              <a:rPr lang="en-US" sz="2162" dirty="0" smtClean="0">
                <a:solidFill>
                  <a:schemeClr val="bg1"/>
                </a:solidFill>
              </a:rPr>
              <a:t>Stay inside after 10:00p.m.-6a.m.</a:t>
            </a:r>
          </a:p>
          <a:p>
            <a:pPr>
              <a:buFont typeface="+mj-lt"/>
              <a:buAutoNum type="arabicPeriod"/>
            </a:pPr>
            <a:r>
              <a:rPr lang="en-US" sz="2162" dirty="0" smtClean="0">
                <a:solidFill>
                  <a:schemeClr val="bg1"/>
                </a:solidFill>
              </a:rPr>
              <a:t>Stay inside the outskirts of your city limits.</a:t>
            </a:r>
          </a:p>
          <a:p>
            <a:pPr>
              <a:buFont typeface="+mj-lt"/>
              <a:buAutoNum type="arabicPeriod"/>
            </a:pPr>
            <a:r>
              <a:rPr lang="en-US" sz="2162" dirty="0" smtClean="0">
                <a:solidFill>
                  <a:schemeClr val="bg1"/>
                </a:solidFill>
              </a:rPr>
              <a:t>The maximum limit of kids is 4.  The minimum limit of kids is 2.</a:t>
            </a:r>
          </a:p>
          <a:p>
            <a:pPr>
              <a:buFont typeface="+mj-lt"/>
              <a:buAutoNum type="arabicPeriod"/>
            </a:pPr>
            <a:r>
              <a:rPr lang="en-US" sz="2162" dirty="0" smtClean="0">
                <a:solidFill>
                  <a:schemeClr val="bg1"/>
                </a:solidFill>
              </a:rPr>
              <a:t>2 parents per house hold. </a:t>
            </a:r>
          </a:p>
          <a:p>
            <a:pPr>
              <a:buFont typeface="+mj-lt"/>
              <a:buAutoNum type="arabicPeriod"/>
            </a:pPr>
            <a:r>
              <a:rPr lang="en-US" sz="2162" dirty="0" smtClean="0">
                <a:solidFill>
                  <a:schemeClr val="bg1"/>
                </a:solidFill>
              </a:rPr>
              <a:t>You must be dressed appropriately  for the weather and season.</a:t>
            </a:r>
          </a:p>
          <a:p>
            <a:pPr>
              <a:buFont typeface="+mj-lt"/>
              <a:buAutoNum type="arabicPeriod"/>
            </a:pPr>
            <a:r>
              <a:rPr lang="en-US" sz="2162" dirty="0" smtClean="0">
                <a:solidFill>
                  <a:schemeClr val="bg1"/>
                </a:solidFill>
              </a:rPr>
              <a:t>All the children must attend school unless ill.</a:t>
            </a:r>
          </a:p>
          <a:p>
            <a:pPr>
              <a:buFont typeface="+mj-lt"/>
              <a:buAutoNum type="arabicPeriod"/>
            </a:pPr>
            <a:r>
              <a:rPr lang="en-US" sz="2162" dirty="0" smtClean="0">
                <a:solidFill>
                  <a:schemeClr val="bg1"/>
                </a:solidFill>
              </a:rPr>
              <a:t>All the adults must attend work unless ill.</a:t>
            </a:r>
          </a:p>
          <a:p>
            <a:pPr>
              <a:buFont typeface="+mj-lt"/>
              <a:buAutoNum type="arabicPeriod"/>
            </a:pPr>
            <a:r>
              <a:rPr lang="en-US" sz="2162" dirty="0" smtClean="0">
                <a:solidFill>
                  <a:schemeClr val="bg1"/>
                </a:solidFill>
              </a:rPr>
              <a:t>If a member of the family dies the children of the family are excused from school.</a:t>
            </a:r>
          </a:p>
          <a:p>
            <a:pPr>
              <a:buFont typeface="+mj-lt"/>
              <a:buAutoNum type="arabicPeriod"/>
            </a:pPr>
            <a:r>
              <a:rPr lang="en-US" sz="2162" dirty="0" smtClean="0">
                <a:solidFill>
                  <a:schemeClr val="bg1"/>
                </a:solidFill>
              </a:rPr>
              <a:t>You must get up when the town bell tower announces morning</a:t>
            </a:r>
            <a:r>
              <a:rPr lang="en-US" sz="1800" dirty="0" smtClean="0">
                <a:solidFill>
                  <a:schemeClr val="bg1"/>
                </a:solidFill>
              </a:rPr>
              <a:t>.</a:t>
            </a:r>
          </a:p>
          <a:p>
            <a:pPr>
              <a:buFont typeface="+mj-lt"/>
              <a:buAutoNum type="arabicPeriod"/>
            </a:pPr>
            <a:endParaRPr lang="en-US" sz="1200" dirty="0" smtClean="0"/>
          </a:p>
          <a:p>
            <a:pPr>
              <a:buAutoNum type="arabicPeriod" startAt="5"/>
            </a:pPr>
            <a:endParaRPr lang="en-US" sz="1200" dirty="0" smtClean="0"/>
          </a:p>
          <a:p>
            <a:pPr>
              <a:buNone/>
            </a:pPr>
            <a:endParaRPr lang="en-US" sz="1200" dirty="0" smtClean="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400" dirty="0" smtClean="0"/>
              <a:t>School: children start school from ages 5-20, you must be on time school starts at 9a.m. till 12:35a.m., school is Monday-Friday, school is 6 months out of the year, Christmas break is 2 weeks long and spring break is 1 week long.</a:t>
            </a:r>
          </a:p>
          <a:p>
            <a:pPr marL="514350" indent="-514350">
              <a:buFont typeface="+mj-lt"/>
              <a:buAutoNum type="arabicPeriod"/>
            </a:pPr>
            <a:r>
              <a:rPr lang="en-US" sz="2400" dirty="0" smtClean="0"/>
              <a:t>Work: arrive strictly at 6a.m.,after changing go directly to your assigned station., you will work for 6hrs with 5min break after each hour.</a:t>
            </a:r>
          </a:p>
          <a:p>
            <a:pPr marL="514350" indent="-514350">
              <a:buFont typeface="+mj-lt"/>
              <a:buAutoNum type="arabicPeriod"/>
            </a:pPr>
            <a:endParaRPr lang="en-US" sz="2000" dirty="0" smtClean="0"/>
          </a:p>
          <a:p>
            <a:pPr marL="514350" indent="-514350">
              <a:buFont typeface="+mj-lt"/>
              <a:buAutoNum type="arabicPeriod"/>
            </a:pPr>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raggadocio"/>
                <a:cs typeface="Braggadocio"/>
              </a:rPr>
              <a:t>Punishments</a:t>
            </a:r>
            <a:endParaRPr lang="en-US" dirty="0">
              <a:latin typeface="Braggadocio"/>
              <a:cs typeface="Braggadocio"/>
            </a:endParaRPr>
          </a:p>
        </p:txBody>
      </p:sp>
      <p:sp>
        <p:nvSpPr>
          <p:cNvPr id="6" name="TextBox 5"/>
          <p:cNvSpPr txBox="1"/>
          <p:nvPr/>
        </p:nvSpPr>
        <p:spPr>
          <a:xfrm>
            <a:off x="0" y="3745104"/>
            <a:ext cx="3300162" cy="1754327"/>
          </a:xfrm>
          <a:prstGeom prst="rect">
            <a:avLst/>
          </a:prstGeom>
          <a:noFill/>
        </p:spPr>
        <p:txBody>
          <a:bodyPr wrap="square" rtlCol="0">
            <a:spAutoFit/>
          </a:bodyPr>
          <a:lstStyle/>
          <a:p>
            <a:r>
              <a:rPr lang="en-US" dirty="0" smtClean="0"/>
              <a:t>1.If you disobey any laws you will be taken to the courts of your town and will go through a series of groups of people who will decipher your destiny for the crime you committed.</a:t>
            </a:r>
          </a:p>
        </p:txBody>
      </p:sp>
      <p:sp>
        <p:nvSpPr>
          <p:cNvPr id="7" name="TextBox 6"/>
          <p:cNvSpPr txBox="1"/>
          <p:nvPr/>
        </p:nvSpPr>
        <p:spPr>
          <a:xfrm>
            <a:off x="3511834" y="3597293"/>
            <a:ext cx="3117355" cy="2031325"/>
          </a:xfrm>
          <a:prstGeom prst="rect">
            <a:avLst/>
          </a:prstGeom>
          <a:noFill/>
        </p:spPr>
        <p:txBody>
          <a:bodyPr wrap="square" rtlCol="0">
            <a:spAutoFit/>
          </a:bodyPr>
          <a:lstStyle/>
          <a:p>
            <a:r>
              <a:rPr lang="en-US" dirty="0" smtClean="0"/>
              <a:t>2.If you commit a serious crime you will be taken to the punishment facility where you individually will be told your fate.  After being told you will have no contact with the outside world. </a:t>
            </a:r>
            <a:endParaRPr lang="en-US" dirty="0"/>
          </a:p>
        </p:txBody>
      </p:sp>
      <p:sp>
        <p:nvSpPr>
          <p:cNvPr id="8" name="TextBox 7"/>
          <p:cNvSpPr txBox="1"/>
          <p:nvPr/>
        </p:nvSpPr>
        <p:spPr>
          <a:xfrm>
            <a:off x="6629189" y="3745104"/>
            <a:ext cx="2338017" cy="2862323"/>
          </a:xfrm>
          <a:prstGeom prst="rect">
            <a:avLst/>
          </a:prstGeom>
          <a:noFill/>
        </p:spPr>
        <p:txBody>
          <a:bodyPr wrap="square" rtlCol="0">
            <a:spAutoFit/>
          </a:bodyPr>
          <a:lstStyle/>
          <a:p>
            <a:r>
              <a:rPr lang="en-US" dirty="0" smtClean="0"/>
              <a:t>3. If you commit a crime that is considered arrange able you will be taken to the law room.  At the law room you and a lawyer will discuss a agreeable punishment such as ; community service.</a:t>
            </a:r>
            <a:endParaRPr lang="en-US" dirty="0"/>
          </a:p>
        </p:txBody>
      </p:sp>
      <p:sp>
        <p:nvSpPr>
          <p:cNvPr id="9" name="TextBox 8"/>
          <p:cNvSpPr txBox="1"/>
          <p:nvPr/>
        </p:nvSpPr>
        <p:spPr>
          <a:xfrm>
            <a:off x="0" y="5619182"/>
            <a:ext cx="3155840" cy="1323439"/>
          </a:xfrm>
          <a:prstGeom prst="rect">
            <a:avLst/>
          </a:prstGeom>
          <a:noFill/>
        </p:spPr>
        <p:txBody>
          <a:bodyPr wrap="square" rtlCol="0">
            <a:spAutoFit/>
          </a:bodyPr>
          <a:lstStyle/>
          <a:p>
            <a:r>
              <a:rPr lang="en-US" sz="2000" dirty="0" smtClean="0"/>
              <a:t>4. If your crime was an accident you will be resided  to your house for the rest of the day</a:t>
            </a:r>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latin typeface="Chalkboard"/>
                <a:cs typeface="Chalkboard"/>
              </a:rPr>
              <a:t>Education</a:t>
            </a:r>
            <a:endParaRPr lang="en-US" dirty="0">
              <a:solidFill>
                <a:srgbClr val="FFFFFF"/>
              </a:solidFill>
              <a:latin typeface="Chalkboard"/>
              <a:cs typeface="Chalkboard"/>
            </a:endParaRPr>
          </a:p>
        </p:txBody>
      </p:sp>
      <p:sp>
        <p:nvSpPr>
          <p:cNvPr id="6" name="TextBox 5"/>
          <p:cNvSpPr txBox="1"/>
          <p:nvPr/>
        </p:nvSpPr>
        <p:spPr>
          <a:xfrm>
            <a:off x="457200" y="1417638"/>
            <a:ext cx="7900136" cy="2308324"/>
          </a:xfrm>
          <a:prstGeom prst="rect">
            <a:avLst/>
          </a:prstGeom>
          <a:noFill/>
        </p:spPr>
        <p:txBody>
          <a:bodyPr wrap="square" rtlCol="0">
            <a:spAutoFit/>
          </a:bodyPr>
          <a:lstStyle/>
          <a:p>
            <a:r>
              <a:rPr lang="en-US" sz="3600" dirty="0" smtClean="0">
                <a:solidFill>
                  <a:srgbClr val="FFFFFF"/>
                </a:solidFill>
                <a:latin typeface="Chalkboard"/>
                <a:cs typeface="Chalkboard"/>
              </a:rPr>
              <a:t>All kids go </a:t>
            </a:r>
            <a:r>
              <a:rPr lang="en-US" sz="3600" dirty="0" smtClean="0">
                <a:solidFill>
                  <a:schemeClr val="bg2"/>
                </a:solidFill>
                <a:latin typeface="Chalkboard"/>
                <a:cs typeface="Chalkboard"/>
              </a:rPr>
              <a:t>to public schools, there is 32 kids per class, there is a principal and a vice principal, and 600 kids per school. </a:t>
            </a:r>
            <a:endParaRPr lang="en-US" sz="3600" dirty="0">
              <a:solidFill>
                <a:schemeClr val="bg2"/>
              </a:solidFill>
              <a:latin typeface="Chalkboard"/>
              <a:cs typeface="Chalkboard"/>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8000"/>
                </a:solidFill>
              </a:rPr>
              <a:t>Finding and Choosing Leaders</a:t>
            </a:r>
            <a:endParaRPr lang="en-US" dirty="0">
              <a:solidFill>
                <a:srgbClr val="FF8000"/>
              </a:solidFill>
            </a:endParaRPr>
          </a:p>
        </p:txBody>
      </p:sp>
      <p:sp>
        <p:nvSpPr>
          <p:cNvPr id="3" name="Content Placeholder 2"/>
          <p:cNvSpPr>
            <a:spLocks noGrp="1"/>
          </p:cNvSpPr>
          <p:nvPr>
            <p:ph idx="1"/>
          </p:nvPr>
        </p:nvSpPr>
        <p:spPr/>
        <p:txBody>
          <a:bodyPr/>
          <a:lstStyle/>
          <a:p>
            <a:pPr>
              <a:buNone/>
            </a:pPr>
            <a:r>
              <a:rPr lang="en-US" u="sng" dirty="0" smtClean="0">
                <a:solidFill>
                  <a:srgbClr val="FF8000"/>
                </a:solidFill>
              </a:rPr>
              <a:t>Finding: </a:t>
            </a:r>
            <a:r>
              <a:rPr lang="en-US" dirty="0" smtClean="0">
                <a:solidFill>
                  <a:srgbClr val="FF8000"/>
                </a:solidFill>
              </a:rPr>
              <a:t>We find our leaders by searching all over our community (or world) and decide who is the best citizens of them all.</a:t>
            </a:r>
            <a:endParaRPr lang="en-US" dirty="0" smtClean="0">
              <a:solidFill>
                <a:srgbClr val="FF6600"/>
              </a:solidFill>
            </a:endParaRPr>
          </a:p>
          <a:p>
            <a:pPr>
              <a:buNone/>
            </a:pPr>
            <a:endParaRPr lang="en-US" u="sng" dirty="0" smtClean="0">
              <a:solidFill>
                <a:srgbClr val="FF6600"/>
              </a:solidFill>
            </a:endParaRPr>
          </a:p>
          <a:p>
            <a:pPr>
              <a:buNone/>
            </a:pPr>
            <a:r>
              <a:rPr lang="en-US" u="sng" dirty="0" smtClean="0">
                <a:solidFill>
                  <a:srgbClr val="FF6600"/>
                </a:solidFill>
              </a:rPr>
              <a:t>Choosing: </a:t>
            </a:r>
            <a:r>
              <a:rPr lang="en-US" dirty="0" smtClean="0">
                <a:solidFill>
                  <a:srgbClr val="FF6600"/>
                </a:solidFill>
              </a:rPr>
              <a:t>We gather the citizens and they compete in a political competition which is judged by the people and the representatives of the year or years before.</a:t>
            </a:r>
            <a:endParaRPr lang="en-US" dirty="0" smtClean="0">
              <a:solidFill>
                <a:srgbClr val="FF8000"/>
              </a:solidFill>
            </a:endParaRPr>
          </a:p>
          <a:p>
            <a:pPr>
              <a:buNone/>
            </a:pPr>
            <a:endParaRPr lang="en-US" sz="1600" u="sng" dirty="0">
              <a:solidFill>
                <a:srgbClr val="FF8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0071"/>
          </a:xfrm>
        </p:spPr>
        <p:txBody>
          <a:bodyPr>
            <a:normAutofit/>
          </a:bodyPr>
          <a:lstStyle/>
          <a:p>
            <a:r>
              <a:rPr lang="en-US" dirty="0" smtClean="0"/>
              <a:t>Government </a:t>
            </a:r>
            <a:endParaRPr lang="en-US" dirty="0"/>
          </a:p>
        </p:txBody>
      </p:sp>
      <p:sp>
        <p:nvSpPr>
          <p:cNvPr id="3" name="Content Placeholder 2"/>
          <p:cNvSpPr>
            <a:spLocks noGrp="1"/>
          </p:cNvSpPr>
          <p:nvPr>
            <p:ph idx="1"/>
          </p:nvPr>
        </p:nvSpPr>
        <p:spPr/>
        <p:txBody>
          <a:bodyPr>
            <a:normAutofit/>
          </a:bodyPr>
          <a:lstStyle/>
          <a:p>
            <a:pPr marL="514350" indent="-514350" algn="ctr">
              <a:buNone/>
            </a:pPr>
            <a:r>
              <a:rPr lang="en-US" sz="2400" u="sng" dirty="0" smtClean="0"/>
              <a:t>Democracy</a:t>
            </a:r>
          </a:p>
          <a:p>
            <a:pPr marL="514350" indent="-514350"/>
            <a:endParaRPr lang="en-US" sz="2000" dirty="0" smtClean="0"/>
          </a:p>
          <a:p>
            <a:pPr marL="514350" indent="-514350"/>
            <a:r>
              <a:rPr lang="en-US" sz="2000" dirty="0" smtClean="0"/>
              <a:t>We elect a representative by voting on a pair of people running for a certain position.</a:t>
            </a:r>
          </a:p>
          <a:p>
            <a:pPr marL="514350" indent="-514350"/>
            <a:endParaRPr lang="en-US" sz="2000" dirty="0" smtClean="0"/>
          </a:p>
          <a:p>
            <a:pPr marL="514350" indent="-514350"/>
            <a:r>
              <a:rPr lang="en-US" sz="2000" dirty="0" smtClean="0"/>
              <a:t>You must be 20 to vote</a:t>
            </a:r>
          </a:p>
          <a:p>
            <a:pPr marL="514350" indent="-514350"/>
            <a:endParaRPr lang="en-US" sz="2000" dirty="0" smtClean="0"/>
          </a:p>
          <a:p>
            <a:pPr marL="514350" indent="-514350"/>
            <a:endParaRPr lang="en-US" sz="2000" dirty="0" smtClean="0"/>
          </a:p>
          <a:p>
            <a:pPr marL="514350" indent="-514350"/>
            <a:r>
              <a:rPr lang="en-US" sz="2000" dirty="0" smtClean="0"/>
              <a:t>Laws are made by going through a series of groups of people that will vote on the law. In the end we will tally the votes and announce to the people if the law was passed or not.</a:t>
            </a:r>
          </a:p>
        </p:txBody>
      </p:sp>
      <p:pic>
        <p:nvPicPr>
          <p:cNvPr id="4" name="Picture 3" descr="vote button.jpg"/>
          <p:cNvPicPr>
            <a:picLocks noChangeAspect="1"/>
          </p:cNvPicPr>
          <p:nvPr/>
        </p:nvPicPr>
        <p:blipFill>
          <a:blip r:embed="rId2"/>
          <a:stretch>
            <a:fillRect/>
          </a:stretch>
        </p:blipFill>
        <p:spPr>
          <a:xfrm>
            <a:off x="6693650" y="0"/>
            <a:ext cx="2450349" cy="243503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How people raise their families and find enjoyment</a:t>
            </a:r>
            <a:endParaRPr lang="en-US" dirty="0">
              <a:solidFill>
                <a:srgbClr val="FFFF00"/>
              </a:solidFill>
            </a:endParaRPr>
          </a:p>
        </p:txBody>
      </p:sp>
      <p:sp>
        <p:nvSpPr>
          <p:cNvPr id="3" name="Content Placeholder 2"/>
          <p:cNvSpPr>
            <a:spLocks noGrp="1"/>
          </p:cNvSpPr>
          <p:nvPr>
            <p:ph idx="1"/>
          </p:nvPr>
        </p:nvSpPr>
        <p:spPr>
          <a:xfrm>
            <a:off x="0" y="2796212"/>
            <a:ext cx="1898073" cy="4074196"/>
          </a:xfrm>
        </p:spPr>
        <p:style>
          <a:lnRef idx="1">
            <a:schemeClr val="accent3"/>
          </a:lnRef>
          <a:fillRef idx="2">
            <a:schemeClr val="accent3"/>
          </a:fillRef>
          <a:effectRef idx="1">
            <a:schemeClr val="accent3"/>
          </a:effectRef>
          <a:fontRef idx="minor">
            <a:schemeClr val="dk1"/>
          </a:fontRef>
        </p:style>
        <p:txBody>
          <a:bodyPr>
            <a:normAutofit fontScale="70000" lnSpcReduction="20000"/>
          </a:bodyPr>
          <a:lstStyle/>
          <a:p>
            <a:r>
              <a:rPr lang="en-US" sz="2400" dirty="0" smtClean="0">
                <a:solidFill>
                  <a:srgbClr val="000000"/>
                </a:solidFill>
              </a:rPr>
              <a:t>How</a:t>
            </a:r>
            <a:r>
              <a:rPr lang="en-US" sz="2400" dirty="0" smtClean="0">
                <a:solidFill>
                  <a:srgbClr val="FFFF00"/>
                </a:solidFill>
              </a:rPr>
              <a:t> </a:t>
            </a:r>
            <a:r>
              <a:rPr lang="en-US" sz="2400" dirty="0" smtClean="0">
                <a:solidFill>
                  <a:schemeClr val="tx1"/>
                </a:solidFill>
              </a:rPr>
              <a:t>you receive children- you sign up for a child, then when we reach your name on the list we will arrive ominously for a housing check. If you pass the inspection we will deliver the newborn child to your front door</a:t>
            </a:r>
            <a:r>
              <a:rPr lang="en-US" dirty="0" smtClean="0">
                <a:solidFill>
                  <a:schemeClr val="tx1"/>
                </a:solidFill>
              </a:rPr>
              <a:t>. </a:t>
            </a:r>
            <a:endParaRPr lang="en-US" dirty="0">
              <a:solidFill>
                <a:schemeClr val="tx1"/>
              </a:solidFill>
            </a:endParaRPr>
          </a:p>
        </p:txBody>
      </p:sp>
      <p:sp>
        <p:nvSpPr>
          <p:cNvPr id="4" name="TextBox 3"/>
          <p:cNvSpPr txBox="1"/>
          <p:nvPr/>
        </p:nvSpPr>
        <p:spPr>
          <a:xfrm>
            <a:off x="0" y="1595883"/>
            <a:ext cx="9068115"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Raising children- You teach your child the basics (ABC’S how to count to 10;etc.) Later when they turn 5 you enroll them in pre-k. when they arrive home you will help them with their homework, give them a bath, brush their teeth, comb their hair, and send them to bed before nine (continue till old enough to do  themselves.)</a:t>
            </a:r>
            <a:endParaRPr lang="en-US" dirty="0"/>
          </a:p>
        </p:txBody>
      </p:sp>
      <p:sp>
        <p:nvSpPr>
          <p:cNvPr id="5" name="TextBox 4"/>
          <p:cNvSpPr txBox="1"/>
          <p:nvPr/>
        </p:nvSpPr>
        <p:spPr>
          <a:xfrm>
            <a:off x="5950212" y="5116082"/>
            <a:ext cx="3193788" cy="175432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t>Families can find enjoyment by: going to parks, participating in sports, attending carnivals and amusement parks, and by just spending time with one another.</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FF00"/>
                </a:solidFill>
              </a:rPr>
              <a:t>Sports</a:t>
            </a:r>
            <a:endParaRPr lang="en-US" dirty="0">
              <a:solidFill>
                <a:srgbClr val="00FF00"/>
              </a:solidFill>
            </a:endParaRPr>
          </a:p>
        </p:txBody>
      </p:sp>
      <p:pic>
        <p:nvPicPr>
          <p:cNvPr id="5" name="Content Placeholder 4" descr="j0433156.jpg"/>
          <p:cNvPicPr>
            <a:picLocks noGrp="1" noChangeAspect="1"/>
          </p:cNvPicPr>
          <p:nvPr>
            <p:ph idx="1"/>
          </p:nvPr>
        </p:nvPicPr>
        <p:blipFill>
          <a:blip r:embed="rId3"/>
          <a:stretch>
            <a:fillRect/>
          </a:stretch>
        </p:blipFill>
        <p:spPr>
          <a:xfrm>
            <a:off x="3560619" y="4516582"/>
            <a:ext cx="3512127" cy="2341418"/>
          </a:xfrm>
        </p:spPr>
      </p:pic>
      <p:pic>
        <p:nvPicPr>
          <p:cNvPr id="4" name="Picture 3" descr="images-1.jpg"/>
          <p:cNvPicPr>
            <a:picLocks noChangeAspect="1"/>
          </p:cNvPicPr>
          <p:nvPr/>
        </p:nvPicPr>
        <p:blipFill>
          <a:blip r:embed="rId4"/>
          <a:stretch>
            <a:fillRect/>
          </a:stretch>
        </p:blipFill>
        <p:spPr>
          <a:xfrm>
            <a:off x="7072746" y="5229572"/>
            <a:ext cx="2116130" cy="1628428"/>
          </a:xfrm>
          <a:prstGeom prst="rect">
            <a:avLst/>
          </a:prstGeom>
        </p:spPr>
      </p:pic>
      <p:pic>
        <p:nvPicPr>
          <p:cNvPr id="6" name="Picture 5" descr="2115454-tennis-ball-isolated-over-a-cloudy-sky-background-with-water-reflection.jpg"/>
          <p:cNvPicPr>
            <a:picLocks noChangeAspect="1"/>
          </p:cNvPicPr>
          <p:nvPr/>
        </p:nvPicPr>
        <p:blipFill>
          <a:blip r:embed="rId5"/>
          <a:stretch>
            <a:fillRect/>
          </a:stretch>
        </p:blipFill>
        <p:spPr>
          <a:xfrm>
            <a:off x="1" y="4472386"/>
            <a:ext cx="3560618" cy="2385614"/>
          </a:xfrm>
          <a:prstGeom prst="rect">
            <a:avLst/>
          </a:prstGeom>
        </p:spPr>
      </p:pic>
      <p:pic>
        <p:nvPicPr>
          <p:cNvPr id="1026" name="Picture 2" descr="C:\Users\Cue 1\Pictures\basketball.jpg"/>
          <p:cNvPicPr>
            <a:picLocks noChangeAspect="1" noChangeArrowheads="1"/>
          </p:cNvPicPr>
          <p:nvPr/>
        </p:nvPicPr>
        <p:blipFill>
          <a:blip r:embed="rId6"/>
          <a:srcRect/>
          <a:stretch>
            <a:fillRect/>
          </a:stretch>
        </p:blipFill>
        <p:spPr bwMode="auto">
          <a:xfrm>
            <a:off x="7072746" y="3113442"/>
            <a:ext cx="2116130" cy="2116130"/>
          </a:xfrm>
          <a:prstGeom prst="rect">
            <a:avLst/>
          </a:prstGeom>
          <a:noFill/>
        </p:spPr>
      </p:pic>
      <p:pic>
        <p:nvPicPr>
          <p:cNvPr id="1027" name="Picture 3" descr="C:\Users\Cue 1\Pictures\baseball.jpg"/>
          <p:cNvPicPr>
            <a:picLocks noChangeAspect="1" noChangeArrowheads="1"/>
          </p:cNvPicPr>
          <p:nvPr/>
        </p:nvPicPr>
        <p:blipFill>
          <a:blip r:embed="rId7"/>
          <a:srcRect/>
          <a:stretch>
            <a:fillRect/>
          </a:stretch>
        </p:blipFill>
        <p:spPr bwMode="auto">
          <a:xfrm>
            <a:off x="0" y="2178735"/>
            <a:ext cx="2293650" cy="2293651"/>
          </a:xfrm>
          <a:prstGeom prst="rect">
            <a:avLst/>
          </a:prstGeom>
          <a:noFill/>
        </p:spPr>
      </p:pic>
      <p:pic>
        <p:nvPicPr>
          <p:cNvPr id="1028" name="Picture 4" descr="C:\Users\Cue 1\Pictures\beach-volleyball-net.jpg"/>
          <p:cNvPicPr>
            <a:picLocks noChangeAspect="1" noChangeArrowheads="1"/>
          </p:cNvPicPr>
          <p:nvPr/>
        </p:nvPicPr>
        <p:blipFill>
          <a:blip r:embed="rId8"/>
          <a:srcRect/>
          <a:stretch>
            <a:fillRect/>
          </a:stretch>
        </p:blipFill>
        <p:spPr bwMode="auto">
          <a:xfrm>
            <a:off x="6589563" y="1052282"/>
            <a:ext cx="2554437" cy="2061160"/>
          </a:xfrm>
          <a:prstGeom prst="rect">
            <a:avLst/>
          </a:prstGeom>
          <a:noFill/>
        </p:spPr>
      </p:pic>
      <p:sp>
        <p:nvSpPr>
          <p:cNvPr id="9" name="TextBox 8"/>
          <p:cNvSpPr txBox="1"/>
          <p:nvPr/>
        </p:nvSpPr>
        <p:spPr>
          <a:xfrm>
            <a:off x="3200399" y="2758628"/>
            <a:ext cx="3228109" cy="1446550"/>
          </a:xfrm>
          <a:prstGeom prst="rect">
            <a:avLst/>
          </a:prstGeom>
          <a:noFill/>
        </p:spPr>
        <p:txBody>
          <a:bodyPr wrap="square" rtlCol="0">
            <a:spAutoFit/>
          </a:bodyPr>
          <a:lstStyle/>
          <a:p>
            <a:pPr algn="ctr"/>
            <a:r>
              <a:rPr lang="en-US" sz="8800" dirty="0" smtClean="0">
                <a:solidFill>
                  <a:schemeClr val="bg1"/>
                </a:solidFill>
              </a:rPr>
              <a:t>ETC.</a:t>
            </a:r>
            <a:endParaRPr lang="en-US" sz="8800" dirty="0">
              <a:solidFill>
                <a:schemeClr val="bg1"/>
              </a:solidFill>
            </a:endParaRPr>
          </a:p>
        </p:txBody>
      </p:sp>
      <p:pic>
        <p:nvPicPr>
          <p:cNvPr id="1029" name="Picture 5" descr="C:\Users\Cue 1\Pictures\football.jpg"/>
          <p:cNvPicPr>
            <a:picLocks noChangeAspect="1" noChangeArrowheads="1"/>
          </p:cNvPicPr>
          <p:nvPr/>
        </p:nvPicPr>
        <p:blipFill>
          <a:blip r:embed="rId9"/>
          <a:srcRect/>
          <a:stretch>
            <a:fillRect/>
          </a:stretch>
        </p:blipFill>
        <p:spPr bwMode="auto">
          <a:xfrm>
            <a:off x="0" y="0"/>
            <a:ext cx="2293649" cy="2293649"/>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319</TotalTime>
  <Words>746</Words>
  <Application>Microsoft Macintosh PowerPoint</Application>
  <PresentationFormat>On-screen Show (4:3)</PresentationFormat>
  <Paragraphs>55</Paragraphs>
  <Slides>10</Slides>
  <Notes>2</Notes>
  <HiddenSlides>0</HiddenSlides>
  <MMClips>0</MMClips>
  <ScaleCrop>false</ScaleCrop>
  <HeadingPairs>
    <vt:vector size="4" baseType="variant">
      <vt:variant>
        <vt:lpstr>Design Template</vt:lpstr>
      </vt:variant>
      <vt:variant>
        <vt:i4>1</vt:i4>
      </vt:variant>
      <vt:variant>
        <vt:lpstr>Slide Titles</vt:lpstr>
      </vt:variant>
      <vt:variant>
        <vt:i4>10</vt:i4>
      </vt:variant>
    </vt:vector>
  </HeadingPairs>
  <TitlesOfParts>
    <vt:vector size="11" baseType="lpstr">
      <vt:lpstr>Office Theme</vt:lpstr>
      <vt:lpstr>Planet Volvox</vt:lpstr>
      <vt:lpstr>The Laws</vt:lpstr>
      <vt:lpstr>Rules</vt:lpstr>
      <vt:lpstr>Punishments</vt:lpstr>
      <vt:lpstr>Education</vt:lpstr>
      <vt:lpstr>Finding and Choosing Leaders</vt:lpstr>
      <vt:lpstr>Government </vt:lpstr>
      <vt:lpstr>How people raise their families and find enjoyment</vt:lpstr>
      <vt:lpstr>Sports</vt:lpstr>
      <vt:lpstr>Picture Websites</vt:lpstr>
    </vt:vector>
  </TitlesOfParts>
  <Company>Joplin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Planet Volvox</dc:title>
  <dc:creator>Madisen Goeller</dc:creator>
  <cp:lastModifiedBy>Madisen Goeller</cp:lastModifiedBy>
  <cp:revision>17</cp:revision>
  <dcterms:created xsi:type="dcterms:W3CDTF">2011-02-28T19:33:26Z</dcterms:created>
  <dcterms:modified xsi:type="dcterms:W3CDTF">2011-02-28T19:35:37Z</dcterms:modified>
</cp:coreProperties>
</file>